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59"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94484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85761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6212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964706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1276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769559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61539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77363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130580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BBB8657-3CE6-42CB-9D81-C10CB74D9DF6}" type="datetimeFigureOut">
              <a:rPr lang="tr-TR" smtClean="0"/>
              <a:t>1.08.2023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353882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87569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BBB8657-3CE6-42CB-9D81-C10CB74D9DF6}" type="datetimeFigureOut">
              <a:rPr lang="tr-TR" smtClean="0"/>
              <a:t>1.08.2023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5883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BBB8657-3CE6-42CB-9D81-C10CB74D9DF6}" type="datetimeFigureOut">
              <a:rPr lang="tr-TR" smtClean="0"/>
              <a:t>1.08.2023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4167704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B8657-3CE6-42CB-9D81-C10CB74D9DF6}" type="datetimeFigureOut">
              <a:rPr lang="tr-TR" smtClean="0"/>
              <a:t>1.08.2023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508847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244790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BBB8657-3CE6-42CB-9D81-C10CB74D9DF6}" type="datetimeFigureOut">
              <a:rPr lang="tr-TR" smtClean="0"/>
              <a:t>1.08.2023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A0C7A24-4710-4629-AAA2-84CA24670DB8}" type="slidenum">
              <a:rPr lang="tr-TR" smtClean="0"/>
              <a:t>‹#›</a:t>
            </a:fld>
            <a:endParaRPr lang="tr-TR"/>
          </a:p>
        </p:txBody>
      </p:sp>
    </p:spTree>
    <p:extLst>
      <p:ext uri="{BB962C8B-B14F-4D97-AF65-F5344CB8AC3E}">
        <p14:creationId xmlns:p14="http://schemas.microsoft.com/office/powerpoint/2010/main" val="8822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BB8657-3CE6-42CB-9D81-C10CB74D9DF6}" type="datetimeFigureOut">
              <a:rPr lang="tr-TR" smtClean="0"/>
              <a:t>1.08.2023</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0C7A24-4710-4629-AAA2-84CA24670DB8}" type="slidenum">
              <a:rPr lang="tr-TR" smtClean="0"/>
              <a:t>‹#›</a:t>
            </a:fld>
            <a:endParaRPr lang="tr-TR"/>
          </a:p>
        </p:txBody>
      </p:sp>
    </p:spTree>
    <p:extLst>
      <p:ext uri="{BB962C8B-B14F-4D97-AF65-F5344CB8AC3E}">
        <p14:creationId xmlns:p14="http://schemas.microsoft.com/office/powerpoint/2010/main" val="310292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 name="Rectangle 1"/>
          <p:cNvSpPr/>
          <p:nvPr/>
        </p:nvSpPr>
        <p:spPr>
          <a:xfrm>
            <a:off x="2599568" y="2328238"/>
            <a:ext cx="5728355" cy="1323439"/>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kumimoji="0" lang="en-GB" altLang="tr-TR" sz="8000" b="1" i="0" u="none" strike="noStrike" normalizeH="0" baseline="0" dirty="0" smtClean="0">
                <a:ln w="22225">
                  <a:solidFill>
                    <a:schemeClr val="accent2"/>
                  </a:solidFill>
                  <a:prstDash val="solid"/>
                </a:ln>
                <a:solidFill>
                  <a:schemeClr val="accent2">
                    <a:lumMod val="40000"/>
                    <a:lumOff val="60000"/>
                  </a:schemeClr>
                </a:solidFill>
                <a:latin typeface="Calibri" panose="020F0502020204030204" pitchFamily="34" charset="0"/>
                <a:ea typeface="Calibri" panose="020F0502020204030204" pitchFamily="34" charset="0"/>
                <a:cs typeface="Times New Roman" panose="02020603050405020304" pitchFamily="18" charset="0"/>
              </a:rPr>
              <a:t>FRACTIONS</a:t>
            </a:r>
            <a:endParaRPr lang="en-GB" sz="8000" b="1" dirty="0">
              <a:ln w="22225">
                <a:solidFill>
                  <a:schemeClr val="accent2"/>
                </a:solidFill>
                <a:prstDash val="solid"/>
              </a:ln>
              <a:solidFill>
                <a:schemeClr val="accent2">
                  <a:lumMod val="40000"/>
                  <a:lumOff val="60000"/>
                </a:schemeClr>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88" y="5107651"/>
            <a:ext cx="2086137" cy="1446592"/>
          </a:xfrm>
          <a:prstGeom prst="rect">
            <a:avLst/>
          </a:prstGeom>
        </p:spPr>
      </p:pic>
    </p:spTree>
    <p:extLst>
      <p:ext uri="{BB962C8B-B14F-4D97-AF65-F5344CB8AC3E}">
        <p14:creationId xmlns:p14="http://schemas.microsoft.com/office/powerpoint/2010/main" val="294254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90F99C8A-11B4-0FF9-6AAA-22DBF894D5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3073" name="Resim 502316277" descr="Bütün Pizza Farklı Malzemeleri. Stok Clipart | Telifsiz | FreeImages">
            <a:extLst>
              <a:ext uri="{FF2B5EF4-FFF2-40B4-BE49-F238E27FC236}">
                <a16:creationId xmlns:a16="http://schemas.microsoft.com/office/drawing/2014/main" xmlns="" id="{466645A3-4B6F-EE56-7286-8FD762BBF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1924" y="2019397"/>
            <a:ext cx="3348952" cy="32385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xmlns="" id="{4525274B-F5E7-DA0D-E7CA-843AF5B5EBFC}"/>
              </a:ext>
            </a:extLst>
          </p:cNvPr>
          <p:cNvSpPr>
            <a:spLocks noChangeArrowheads="1"/>
          </p:cNvSpPr>
          <p:nvPr/>
        </p:nvSpPr>
        <p:spPr bwMode="auto">
          <a:xfrm>
            <a:off x="1950098" y="915133"/>
            <a:ext cx="70726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a:t>
            </a:r>
            <a:r>
              <a:rPr kumimoji="0" lang="en-GB"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does</a:t>
            </a:r>
            <a:r>
              <a:rPr kumimoji="0" lang="tr-TR"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th</a:t>
            </a:r>
            <a:r>
              <a:rPr kumimoji="0" lang="en-GB"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kumimoji="0" lang="tr-TR"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kumimoji="0" lang="tr-TR" altLang="tr-TR" sz="3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icture </a:t>
            </a:r>
            <a:r>
              <a:rPr kumimoji="0" lang="tr-TR" altLang="tr-TR" sz="3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represent?</a:t>
            </a:r>
            <a:endParaRPr kumimoji="0" lang="tr-TR" altLang="tr-TR" sz="36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24" y="5097819"/>
            <a:ext cx="2086137" cy="1446592"/>
          </a:xfrm>
          <a:prstGeom prst="rect">
            <a:avLst/>
          </a:prstGeom>
        </p:spPr>
      </p:pic>
    </p:spTree>
    <p:extLst>
      <p:ext uri="{BB962C8B-B14F-4D97-AF65-F5344CB8AC3E}">
        <p14:creationId xmlns:p14="http://schemas.microsoft.com/office/powerpoint/2010/main" val="127479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Resim 1130564597">
            <a:extLst>
              <a:ext uri="{FF2B5EF4-FFF2-40B4-BE49-F238E27FC236}">
                <a16:creationId xmlns:a16="http://schemas.microsoft.com/office/drawing/2014/main" xmlns="" id="{5F248CE6-C57A-2FA3-7927-406421F626DE}"/>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22251" b="94118" l="7056" r="63500">
                        <a14:foregroundMark x1="30856" y1="32992" x2="30856" y2="32992"/>
                        <a14:foregroundMark x1="35466" y1="23018" x2="35466" y2="23018"/>
                        <a14:foregroundMark x1="43838" y1="35294" x2="43838" y2="35294"/>
                        <a14:foregroundMark x1="47601" y1="31714" x2="47601" y2="31714"/>
                        <a14:foregroundMark x1="48354" y1="30946" x2="48354" y2="30946"/>
                        <a14:foregroundMark x1="48354" y1="30946" x2="45626" y2="26854"/>
                        <a14:foregroundMark x1="37441" y1="24297" x2="33208" y2="30435"/>
                        <a14:foregroundMark x1="33208" y1="30435" x2="33208" y2="30435"/>
                        <a14:foregroundMark x1="30009" y1="38363" x2="27187" y2="57801"/>
                        <a14:foregroundMark x1="29633" y1="76215" x2="32361" y2="85934"/>
                        <a14:foregroundMark x1="39699" y1="91304" x2="42427" y2="92072"/>
                        <a14:foregroundMark x1="36218" y1="90281" x2="36218" y2="90281"/>
                        <a14:foregroundMark x1="46002" y1="89258" x2="46002" y2="89258"/>
                        <a14:foregroundMark x1="51458" y1="72379" x2="51458" y2="72379"/>
                        <a14:foregroundMark x1="52305" y1="62404" x2="53050" y2="71867"/>
                        <a14:foregroundMark x1="40357" y1="65217" x2="40357" y2="65217"/>
                        <a14:foregroundMark x1="36500" y1="22251" x2="36500" y2="22251"/>
                        <a14:foregroundMark x1="33584" y1="25575" x2="33584" y2="25575"/>
                        <a14:foregroundMark x1="32361" y1="28133" x2="32361" y2="28133"/>
                        <a14:foregroundMark x1="31326" y1="29923" x2="31326" y2="29923"/>
                        <a14:foregroundMark x1="28410" y1="39386" x2="28410" y2="39386"/>
                        <a14:foregroundMark x1="28128" y1="43478" x2="28128" y2="43478"/>
                        <a14:foregroundMark x1="27469" y1="46292" x2="27469" y2="46292"/>
                        <a14:foregroundMark x1="27093" y1="54220" x2="27093" y2="54220"/>
                        <a14:foregroundMark x1="27281" y1="66240" x2="27281" y2="66240"/>
                        <a14:foregroundMark x1="28786" y1="76471" x2="28786" y2="76471"/>
                        <a14:foregroundMark x1="30762" y1="83376" x2="30762" y2="83376"/>
                        <a14:foregroundMark x1="33396" y1="87980" x2="33396" y2="87980"/>
                        <a14:foregroundMark x1="35842" y1="91816" x2="35842" y2="91816"/>
                        <a14:foregroundMark x1="38852" y1="94118" x2="38852" y2="94118"/>
                        <a14:foregroundMark x1="50329" y1="81586" x2="50329" y2="81586"/>
                        <a14:foregroundMark x1="49953" y1="76471" x2="49953" y2="76471"/>
                        <a14:foregroundMark x1="50988" y1="76471" x2="50988" y2="76471"/>
                        <a14:foregroundMark x1="48636" y1="83887" x2="48636" y2="83887"/>
                        <a14:foregroundMark x1="40546" y1="81330" x2="40546" y2="81330"/>
                        <a14:foregroundMark x1="39699" y1="57033" x2="39699" y2="57033"/>
                        <a14:foregroundMark x1="40169" y1="55754" x2="40169" y2="55754"/>
                        <a14:foregroundMark x1="40169" y1="51407" x2="41204" y2="63427"/>
                        <a14:foregroundMark x1="39981" y1="46292" x2="40169" y2="29923"/>
                        <a14:foregroundMark x1="40452" y1="72123" x2="40452" y2="76726"/>
                        <a14:foregroundMark x1="53057" y1="58056" x2="53057" y2="58056"/>
                        <a14:foregroundMark x1="51082" y1="41688" x2="51082" y2="41688"/>
                        <a14:backgroundMark x1="53151" y1="73402" x2="53151" y2="73402"/>
                        <a14:backgroundMark x1="53057" y1="71867" x2="53057" y2="71867"/>
                        <a14:backgroundMark x1="53246" y1="73402" x2="53246" y2="73402"/>
                        <a14:backgroundMark x1="53246" y1="73146" x2="53246" y2="73146"/>
                        <a14:backgroundMark x1="52963" y1="72634" x2="52963" y2="75448"/>
                        <a14:backgroundMark x1="53057" y1="72123" x2="53151" y2="72634"/>
                      </a14:backgroundRemoval>
                    </a14:imgEffect>
                  </a14:imgLayer>
                </a14:imgProps>
              </a:ext>
              <a:ext uri="{28A0092B-C50C-407E-A947-70E740481C1C}">
                <a14:useLocalDpi xmlns:a14="http://schemas.microsoft.com/office/drawing/2010/main" val="0"/>
              </a:ext>
            </a:extLst>
          </a:blip>
          <a:srcRect l="24910" t="16830" r="44765" b="2429"/>
          <a:stretch/>
        </p:blipFill>
        <p:spPr bwMode="auto">
          <a:xfrm>
            <a:off x="3867539" y="2023349"/>
            <a:ext cx="3517640" cy="346023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xmlns="" id="{AC11691A-19F8-FD5C-49B9-8C5E9CA3F916}"/>
              </a:ext>
            </a:extLst>
          </p:cNvPr>
          <p:cNvSpPr>
            <a:spLocks noChangeArrowheads="1"/>
          </p:cNvSpPr>
          <p:nvPr/>
        </p:nvSpPr>
        <p:spPr bwMode="auto">
          <a:xfrm>
            <a:off x="2090057" y="900447"/>
            <a:ext cx="70726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tr-TR" altLang="tr-TR" sz="3600" dirty="0">
                <a:latin typeface="Calibri" panose="020F0502020204030204" pitchFamily="34" charset="0"/>
                <a:ea typeface="Calibri" panose="020F0502020204030204" pitchFamily="34" charset="0"/>
                <a:cs typeface="Times New Roman" panose="02020603050405020304" pitchFamily="18" charset="0"/>
              </a:rPr>
              <a:t>What </a:t>
            </a:r>
            <a:r>
              <a:rPr lang="en-GB" altLang="tr-TR" sz="3600" dirty="0">
                <a:latin typeface="Calibri" panose="020F0502020204030204" pitchFamily="34" charset="0"/>
                <a:ea typeface="Calibri" panose="020F0502020204030204" pitchFamily="34" charset="0"/>
                <a:cs typeface="Times New Roman" panose="02020603050405020304" pitchFamily="18" charset="0"/>
              </a:rPr>
              <a:t>does</a:t>
            </a:r>
            <a:r>
              <a:rPr lang="tr-TR" altLang="tr-TR" sz="3600" dirty="0">
                <a:latin typeface="Calibri" panose="020F0502020204030204" pitchFamily="34" charset="0"/>
                <a:ea typeface="Calibri" panose="020F0502020204030204" pitchFamily="34" charset="0"/>
                <a:cs typeface="Times New Roman" panose="02020603050405020304" pitchFamily="18" charset="0"/>
              </a:rPr>
              <a:t> th</a:t>
            </a:r>
            <a:r>
              <a:rPr lang="en-GB" altLang="tr-TR" sz="3600" dirty="0">
                <a:latin typeface="Calibri" panose="020F0502020204030204" pitchFamily="34" charset="0"/>
                <a:ea typeface="Calibri" panose="020F0502020204030204" pitchFamily="34" charset="0"/>
                <a:cs typeface="Times New Roman" panose="02020603050405020304" pitchFamily="18" charset="0"/>
              </a:rPr>
              <a:t>e</a:t>
            </a:r>
            <a:r>
              <a:rPr lang="tr-TR" altLang="tr-TR" sz="3600" dirty="0">
                <a:latin typeface="Calibri" panose="020F0502020204030204" pitchFamily="34" charset="0"/>
                <a:ea typeface="Calibri" panose="020F0502020204030204" pitchFamily="34" charset="0"/>
                <a:cs typeface="Times New Roman" panose="02020603050405020304" pitchFamily="18" charset="0"/>
              </a:rPr>
              <a:t> </a:t>
            </a:r>
            <a:r>
              <a:rPr lang="en-GB" altLang="tr-TR" sz="3600" dirty="0">
                <a:latin typeface="Calibri" panose="020F0502020204030204" pitchFamily="34" charset="0"/>
                <a:ea typeface="Calibri" panose="020F0502020204030204" pitchFamily="34" charset="0"/>
                <a:cs typeface="Times New Roman" panose="02020603050405020304" pitchFamily="18" charset="0"/>
              </a:rPr>
              <a:t>p</a:t>
            </a:r>
            <a:r>
              <a:rPr lang="tr-TR" altLang="tr-TR" sz="3600" dirty="0">
                <a:latin typeface="Calibri" panose="020F0502020204030204" pitchFamily="34" charset="0"/>
                <a:ea typeface="Calibri" panose="020F0502020204030204" pitchFamily="34" charset="0"/>
                <a:cs typeface="Times New Roman" panose="02020603050405020304" pitchFamily="18" charset="0"/>
              </a:rPr>
              <a:t>icture represent</a:t>
            </a:r>
            <a:r>
              <a:rPr lang="tr-TR" altLang="tr-TR" sz="3600" dirty="0" smtClean="0">
                <a:latin typeface="Calibri" panose="020F0502020204030204" pitchFamily="34" charset="0"/>
                <a:ea typeface="Calibri" panose="020F0502020204030204" pitchFamily="34" charset="0"/>
                <a:cs typeface="Times New Roman" panose="02020603050405020304" pitchFamily="18" charset="0"/>
              </a:rPr>
              <a:t>?</a:t>
            </a:r>
            <a:endParaRPr lang="tr-TR" altLang="tr-TR" sz="3600" dirty="0">
              <a:latin typeface="Arial" panose="020B0604020202020204" pitchFamily="34"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537" y="4911006"/>
            <a:ext cx="2086137" cy="1446592"/>
          </a:xfrm>
          <a:prstGeom prst="rect">
            <a:avLst/>
          </a:prstGeom>
        </p:spPr>
      </p:pic>
    </p:spTree>
    <p:extLst>
      <p:ext uri="{BB962C8B-B14F-4D97-AF65-F5344CB8AC3E}">
        <p14:creationId xmlns:p14="http://schemas.microsoft.com/office/powerpoint/2010/main" val="356429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Resim 1130564597">
            <a:extLst>
              <a:ext uri="{FF2B5EF4-FFF2-40B4-BE49-F238E27FC236}">
                <a16:creationId xmlns:a16="http://schemas.microsoft.com/office/drawing/2014/main" xmlns="" id="{C164B0AF-6405-DD00-3A06-EF90A9ED19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0130" t="21714" r="4085" b="7322"/>
          <a:stretch/>
        </p:blipFill>
        <p:spPr bwMode="auto">
          <a:xfrm>
            <a:off x="3722652" y="1925714"/>
            <a:ext cx="3406438" cy="33190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xmlns="" id="{8484FCB3-CDF7-4ABB-B890-A49866940D96}"/>
              </a:ext>
            </a:extLst>
          </p:cNvPr>
          <p:cNvSpPr>
            <a:spLocks noChangeArrowheads="1"/>
          </p:cNvSpPr>
          <p:nvPr/>
        </p:nvSpPr>
        <p:spPr bwMode="auto">
          <a:xfrm>
            <a:off x="2090057" y="900447"/>
            <a:ext cx="70726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tr-TR" altLang="tr-TR" sz="3600" dirty="0">
                <a:latin typeface="Calibri" panose="020F0502020204030204" pitchFamily="34" charset="0"/>
                <a:ea typeface="Calibri" panose="020F0502020204030204" pitchFamily="34" charset="0"/>
                <a:cs typeface="Times New Roman" panose="02020603050405020304" pitchFamily="18" charset="0"/>
              </a:rPr>
              <a:t>What </a:t>
            </a:r>
            <a:r>
              <a:rPr lang="en-GB" altLang="tr-TR" sz="3600" dirty="0">
                <a:latin typeface="Calibri" panose="020F0502020204030204" pitchFamily="34" charset="0"/>
                <a:ea typeface="Calibri" panose="020F0502020204030204" pitchFamily="34" charset="0"/>
                <a:cs typeface="Times New Roman" panose="02020603050405020304" pitchFamily="18" charset="0"/>
              </a:rPr>
              <a:t>does</a:t>
            </a:r>
            <a:r>
              <a:rPr lang="tr-TR" altLang="tr-TR" sz="3600" dirty="0">
                <a:latin typeface="Calibri" panose="020F0502020204030204" pitchFamily="34" charset="0"/>
                <a:ea typeface="Calibri" panose="020F0502020204030204" pitchFamily="34" charset="0"/>
                <a:cs typeface="Times New Roman" panose="02020603050405020304" pitchFamily="18" charset="0"/>
              </a:rPr>
              <a:t> th</a:t>
            </a:r>
            <a:r>
              <a:rPr lang="en-GB" altLang="tr-TR" sz="3600" dirty="0">
                <a:latin typeface="Calibri" panose="020F0502020204030204" pitchFamily="34" charset="0"/>
                <a:ea typeface="Calibri" panose="020F0502020204030204" pitchFamily="34" charset="0"/>
                <a:cs typeface="Times New Roman" panose="02020603050405020304" pitchFamily="18" charset="0"/>
              </a:rPr>
              <a:t>e</a:t>
            </a:r>
            <a:r>
              <a:rPr lang="tr-TR" altLang="tr-TR" sz="3600" dirty="0">
                <a:latin typeface="Calibri" panose="020F0502020204030204" pitchFamily="34" charset="0"/>
                <a:ea typeface="Calibri" panose="020F0502020204030204" pitchFamily="34" charset="0"/>
                <a:cs typeface="Times New Roman" panose="02020603050405020304" pitchFamily="18" charset="0"/>
              </a:rPr>
              <a:t> </a:t>
            </a:r>
            <a:r>
              <a:rPr lang="en-GB" altLang="tr-TR" sz="3600" dirty="0">
                <a:latin typeface="Calibri" panose="020F0502020204030204" pitchFamily="34" charset="0"/>
                <a:ea typeface="Calibri" panose="020F0502020204030204" pitchFamily="34" charset="0"/>
                <a:cs typeface="Times New Roman" panose="02020603050405020304" pitchFamily="18" charset="0"/>
              </a:rPr>
              <a:t>p</a:t>
            </a:r>
            <a:r>
              <a:rPr lang="tr-TR" altLang="tr-TR" sz="3600" dirty="0">
                <a:latin typeface="Calibri" panose="020F0502020204030204" pitchFamily="34" charset="0"/>
                <a:ea typeface="Calibri" panose="020F0502020204030204" pitchFamily="34" charset="0"/>
                <a:cs typeface="Times New Roman" panose="02020603050405020304" pitchFamily="18" charset="0"/>
              </a:rPr>
              <a:t>icture represent?</a:t>
            </a:r>
            <a:endParaRPr lang="tr-TR" altLang="tr-TR" sz="3600" dirty="0">
              <a:latin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421" y="5068322"/>
            <a:ext cx="2086137" cy="1446592"/>
          </a:xfrm>
          <a:prstGeom prst="rect">
            <a:avLst/>
          </a:prstGeom>
        </p:spPr>
      </p:pic>
    </p:spTree>
    <p:extLst>
      <p:ext uri="{BB962C8B-B14F-4D97-AF65-F5344CB8AC3E}">
        <p14:creationId xmlns:p14="http://schemas.microsoft.com/office/powerpoint/2010/main" val="1156084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992582" y="2022455"/>
            <a:ext cx="4987636" cy="1477328"/>
          </a:xfrm>
          <a:prstGeom prst="rect">
            <a:avLst/>
          </a:prstGeom>
          <a:noFill/>
        </p:spPr>
        <p:txBody>
          <a:bodyPr wrap="square" rtlCol="0">
            <a:spAutoFit/>
          </a:bodyPr>
          <a:lstStyle/>
          <a:p>
            <a:r>
              <a:rPr lang="en-GB" dirty="0">
                <a:solidFill>
                  <a:schemeClr val="accent2">
                    <a:lumMod val="60000"/>
                    <a:lumOff val="40000"/>
                  </a:schemeClr>
                </a:solidFill>
              </a:rPr>
              <a:t>School subject: </a:t>
            </a:r>
            <a:r>
              <a:rPr lang="tr-TR" b="1" dirty="0" smtClean="0">
                <a:solidFill>
                  <a:srgbClr val="0070C0"/>
                </a:solidFill>
              </a:rPr>
              <a:t>Mathematic</a:t>
            </a:r>
            <a:r>
              <a:rPr lang="en-GB" b="1" dirty="0" smtClean="0">
                <a:solidFill>
                  <a:srgbClr val="0070C0"/>
                </a:solidFill>
              </a:rPr>
              <a:t>s</a:t>
            </a:r>
            <a:endParaRPr lang="en-GB" b="1" dirty="0">
              <a:solidFill>
                <a:srgbClr val="0070C0"/>
              </a:solidFill>
            </a:endParaRPr>
          </a:p>
          <a:p>
            <a:r>
              <a:rPr lang="en-GB" dirty="0" err="1">
                <a:solidFill>
                  <a:schemeClr val="accent2">
                    <a:lumMod val="60000"/>
                    <a:lumOff val="40000"/>
                  </a:schemeClr>
                </a:solidFill>
              </a:rPr>
              <a:t>Students’Age</a:t>
            </a:r>
            <a:r>
              <a:rPr lang="en-GB" dirty="0">
                <a:solidFill>
                  <a:schemeClr val="accent2">
                    <a:lumMod val="60000"/>
                    <a:lumOff val="40000"/>
                  </a:schemeClr>
                </a:solidFill>
              </a:rPr>
              <a:t>:</a:t>
            </a:r>
            <a:r>
              <a:rPr lang="en-GB" dirty="0"/>
              <a:t> </a:t>
            </a:r>
            <a:r>
              <a:rPr lang="tr-TR" b="1" dirty="0">
                <a:solidFill>
                  <a:srgbClr val="0070C0"/>
                </a:solidFill>
              </a:rPr>
              <a:t>9</a:t>
            </a:r>
            <a:r>
              <a:rPr lang="en-GB" b="1" dirty="0">
                <a:solidFill>
                  <a:srgbClr val="0070C0"/>
                </a:solidFill>
              </a:rPr>
              <a:t> years</a:t>
            </a:r>
          </a:p>
          <a:p>
            <a:r>
              <a:rPr lang="en-GB" dirty="0">
                <a:solidFill>
                  <a:schemeClr val="accent2">
                    <a:lumMod val="60000"/>
                    <a:lumOff val="40000"/>
                  </a:schemeClr>
                </a:solidFill>
              </a:rPr>
              <a:t>Topic:</a:t>
            </a:r>
            <a:r>
              <a:rPr lang="en-GB" dirty="0">
                <a:solidFill>
                  <a:srgbClr val="0070C0"/>
                </a:solidFill>
              </a:rPr>
              <a:t> </a:t>
            </a:r>
            <a:r>
              <a:rPr lang="en-US" b="1" dirty="0">
                <a:solidFill>
                  <a:srgbClr val="0070C0"/>
                </a:solidFill>
              </a:rPr>
              <a:t>Whole, Half And Quarter Fraction Representations</a:t>
            </a:r>
            <a:endParaRPr lang="en-GB" b="1" dirty="0">
              <a:solidFill>
                <a:srgbClr val="0070C0"/>
              </a:solidFill>
            </a:endParaRPr>
          </a:p>
          <a:p>
            <a:r>
              <a:rPr lang="en-GB" b="1" dirty="0">
                <a:solidFill>
                  <a:schemeClr val="accent2">
                    <a:lumMod val="60000"/>
                    <a:lumOff val="40000"/>
                  </a:schemeClr>
                </a:solidFill>
              </a:rPr>
              <a:t>Credits:</a:t>
            </a:r>
            <a:r>
              <a:rPr lang="en-GB" b="1" dirty="0">
                <a:solidFill>
                  <a:srgbClr val="0070C0"/>
                </a:solidFill>
              </a:rPr>
              <a:t> Antalya Directorate Of Education</a:t>
            </a:r>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39478941"/>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TotalTime>
  <Words>106</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Trebuchet MS</vt:lpstr>
      <vt:lpstr>Wingdings 3</vt:lpstr>
      <vt:lpstr>Yüzeyler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Erkan Öztürk</dc:creator>
  <cp:lastModifiedBy>Elena</cp:lastModifiedBy>
  <cp:revision>2</cp:revision>
  <dcterms:created xsi:type="dcterms:W3CDTF">2023-08-01T10:36:28Z</dcterms:created>
  <dcterms:modified xsi:type="dcterms:W3CDTF">2023-08-01T12:08:03Z</dcterms:modified>
</cp:coreProperties>
</file>