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8" r:id="rId4"/>
    <p:sldId id="25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7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944842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857611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36212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3964706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12764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769559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361539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2773631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305801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3538827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BBB8657-3CE6-42CB-9D81-C10CB74D9DF6}" type="datetimeFigureOut">
              <a:rPr lang="tr-TR" smtClean="0"/>
              <a:t>1.08.2023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287569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BBB8657-3CE6-42CB-9D81-C10CB74D9DF6}" type="datetimeFigureOut">
              <a:rPr lang="tr-TR" smtClean="0"/>
              <a:t>1.08.2023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458832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BBB8657-3CE6-42CB-9D81-C10CB74D9DF6}" type="datetimeFigureOut">
              <a:rPr lang="tr-TR" smtClean="0"/>
              <a:t>1.08.2023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4167704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BB8657-3CE6-42CB-9D81-C10CB74D9DF6}" type="datetimeFigureOut">
              <a:rPr lang="tr-TR" smtClean="0"/>
              <a:t>1.08.2023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508847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BBB8657-3CE6-42CB-9D81-C10CB74D9DF6}" type="datetimeFigureOut">
              <a:rPr lang="tr-TR" smtClean="0"/>
              <a:t>1.08.2023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2447900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BBB8657-3CE6-42CB-9D81-C10CB74D9DF6}" type="datetimeFigureOut">
              <a:rPr lang="tr-TR" smtClean="0"/>
              <a:t>1.08.2023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8822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BBB8657-3CE6-42CB-9D81-C10CB74D9DF6}" type="datetimeFigureOut">
              <a:rPr lang="tr-TR" smtClean="0"/>
              <a:t>1.08.2023</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A0C7A24-4710-4629-AAA2-84CA24670DB8}" type="slidenum">
              <a:rPr lang="tr-TR" smtClean="0"/>
              <a:t>‹#›</a:t>
            </a:fld>
            <a:endParaRPr lang="tr-TR"/>
          </a:p>
        </p:txBody>
      </p:sp>
    </p:spTree>
    <p:extLst>
      <p:ext uri="{BB962C8B-B14F-4D97-AF65-F5344CB8AC3E}">
        <p14:creationId xmlns:p14="http://schemas.microsoft.com/office/powerpoint/2010/main" val="310292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 xmlns:a16="http://schemas.microsoft.com/office/drawing/2014/main" id="{90F99C8A-11B4-0FF9-6AAA-22DBF894D5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2" name="Rectangle 1"/>
          <p:cNvSpPr/>
          <p:nvPr/>
        </p:nvSpPr>
        <p:spPr>
          <a:xfrm>
            <a:off x="2619233" y="1351264"/>
            <a:ext cx="5728355" cy="2862322"/>
          </a:xfrm>
          <a:prstGeom prst="rect">
            <a:avLst/>
          </a:prstGeom>
          <a:solidFill>
            <a:schemeClr val="accent1">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kumimoji="0" lang="en-GB" altLang="tr-TR" sz="8000" b="1" i="0" u="none" strike="noStrike" normalizeH="0" baseline="0" dirty="0" smtClean="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Times New Roman" panose="02020603050405020304" pitchFamily="18" charset="0"/>
              </a:rPr>
              <a:t>FRACTIONS</a:t>
            </a:r>
          </a:p>
          <a:p>
            <a:pPr algn="ctr"/>
            <a:r>
              <a:rPr lang="en-GB" sz="10000" b="1" dirty="0" smtClean="0">
                <a:ln w="22225">
                  <a:solidFill>
                    <a:schemeClr val="accent2"/>
                  </a:solidFill>
                  <a:prstDash val="solid"/>
                </a:ln>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A HALF</a:t>
            </a:r>
            <a:endParaRPr lang="en-GB" sz="10000" b="1" dirty="0">
              <a:ln w="22225">
                <a:solidFill>
                  <a:schemeClr val="accent2"/>
                </a:solidFill>
                <a:prstDash val="solid"/>
              </a:ln>
              <a:solidFill>
                <a:schemeClr val="accent2">
                  <a:lumMod val="75000"/>
                </a:schemeClr>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88" y="5107651"/>
            <a:ext cx="2086137" cy="1446592"/>
          </a:xfrm>
          <a:prstGeom prst="rect">
            <a:avLst/>
          </a:prstGeom>
        </p:spPr>
      </p:pic>
    </p:spTree>
    <p:extLst>
      <p:ext uri="{BB962C8B-B14F-4D97-AF65-F5344CB8AC3E}">
        <p14:creationId xmlns:p14="http://schemas.microsoft.com/office/powerpoint/2010/main" val="2942548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90F99C8A-11B4-0FF9-6AAA-22DBF894D5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pic>
        <p:nvPicPr>
          <p:cNvPr id="3079" name="Resim 620450285" descr="metin, kulak tıkacı, yara bandı içeren bir resim&#10;&#10;Açıklama otomatik olarak oluşturuldu">
            <a:extLst>
              <a:ext uri="{FF2B5EF4-FFF2-40B4-BE49-F238E27FC236}">
                <a16:creationId xmlns:a16="http://schemas.microsoft.com/office/drawing/2014/main" xmlns="" id="{7DA810FB-36A5-4B88-AEEA-D0C054BE998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3111" t="16975" r="15705"/>
          <a:stretch/>
        </p:blipFill>
        <p:spPr bwMode="auto">
          <a:xfrm rot="10800000" flipV="1">
            <a:off x="3079103" y="1600397"/>
            <a:ext cx="3396344" cy="3789959"/>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xmlns="" id="{5CA0FCC6-123E-910D-08D4-635EDCE07EAB}"/>
              </a:ext>
            </a:extLst>
          </p:cNvPr>
          <p:cNvSpPr>
            <a:spLocks noChangeArrowheads="1"/>
          </p:cNvSpPr>
          <p:nvPr/>
        </p:nvSpPr>
        <p:spPr bwMode="auto">
          <a:xfrm>
            <a:off x="3508569" y="705633"/>
            <a:ext cx="339634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36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IS IT A HALF? </a:t>
            </a:r>
            <a:endParaRPr kumimoji="0" lang="tr-TR" altLang="tr-TR" sz="3600" b="0" i="0"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4801" y="4911006"/>
            <a:ext cx="2086137" cy="1446592"/>
          </a:xfrm>
          <a:prstGeom prst="rect">
            <a:avLst/>
          </a:prstGeom>
        </p:spPr>
      </p:pic>
    </p:spTree>
    <p:extLst>
      <p:ext uri="{BB962C8B-B14F-4D97-AF65-F5344CB8AC3E}">
        <p14:creationId xmlns:p14="http://schemas.microsoft.com/office/powerpoint/2010/main" val="294254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9"/>
                                        </p:tgtEl>
                                        <p:attrNameLst>
                                          <p:attrName>style.visibility</p:attrName>
                                        </p:attrNameLst>
                                      </p:cBhvr>
                                      <p:to>
                                        <p:strVal val="visible"/>
                                      </p:to>
                                    </p:set>
                                    <p:anim calcmode="lin" valueType="num">
                                      <p:cBhvr additive="base">
                                        <p:cTn id="7" dur="500" fill="hold"/>
                                        <p:tgtEl>
                                          <p:spTgt spid="3079"/>
                                        </p:tgtEl>
                                        <p:attrNameLst>
                                          <p:attrName>ppt_x</p:attrName>
                                        </p:attrNameLst>
                                      </p:cBhvr>
                                      <p:tavLst>
                                        <p:tav tm="0">
                                          <p:val>
                                            <p:strVal val="#ppt_x"/>
                                          </p:val>
                                        </p:tav>
                                        <p:tav tm="100000">
                                          <p:val>
                                            <p:strVal val="#ppt_x"/>
                                          </p:val>
                                        </p:tav>
                                      </p:tavLst>
                                    </p:anim>
                                    <p:anim calcmode="lin" valueType="num">
                                      <p:cBhvr additive="base">
                                        <p:cTn id="8" dur="500" fill="hold"/>
                                        <p:tgtEl>
                                          <p:spTgt spid="307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3" name="Resim 620450285" descr="metin, kulak tıkacı, yara bandı içeren bir resim&#10;&#10;Açıklama otomatik olarak oluşturuldu">
            <a:extLst>
              <a:ext uri="{FF2B5EF4-FFF2-40B4-BE49-F238E27FC236}">
                <a16:creationId xmlns:a16="http://schemas.microsoft.com/office/drawing/2014/main" xmlns="" id="{E4D50876-DC56-50EB-68A2-E5F7BEEA944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59" t="17365" r="65214" b="3556"/>
          <a:stretch/>
        </p:blipFill>
        <p:spPr bwMode="auto">
          <a:xfrm>
            <a:off x="2172671" y="1337481"/>
            <a:ext cx="4828203" cy="4020296"/>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1">
            <a:extLst>
              <a:ext uri="{FF2B5EF4-FFF2-40B4-BE49-F238E27FC236}">
                <a16:creationId xmlns:a16="http://schemas.microsoft.com/office/drawing/2014/main" xmlns="" id="{938B796F-6868-2823-19CE-B989982832E4}"/>
              </a:ext>
            </a:extLst>
          </p:cNvPr>
          <p:cNvSpPr>
            <a:spLocks noChangeArrowheads="1"/>
          </p:cNvSpPr>
          <p:nvPr/>
        </p:nvSpPr>
        <p:spPr bwMode="auto">
          <a:xfrm>
            <a:off x="3676958" y="759976"/>
            <a:ext cx="271401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tr-TR" altLang="tr-TR" sz="3600" dirty="0">
                <a:latin typeface="Calibri" panose="020F0502020204030204" pitchFamily="34" charset="0"/>
                <a:ea typeface="Times New Roman" panose="02020603050405020304" pitchFamily="18" charset="0"/>
                <a:cs typeface="Times New Roman" panose="02020603050405020304" pitchFamily="18" charset="0"/>
              </a:rPr>
              <a:t>IS IT A HALF? </a:t>
            </a:r>
            <a:endParaRPr lang="tr-TR" altLang="tr-TR" sz="3600" dirty="0">
              <a:latin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601" y="4970000"/>
            <a:ext cx="2086137" cy="1446592"/>
          </a:xfrm>
          <a:prstGeom prst="rect">
            <a:avLst/>
          </a:prstGeom>
        </p:spPr>
      </p:pic>
    </p:spTree>
    <p:extLst>
      <p:ext uri="{BB962C8B-B14F-4D97-AF65-F5344CB8AC3E}">
        <p14:creationId xmlns:p14="http://schemas.microsoft.com/office/powerpoint/2010/main" val="356429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103"/>
                                        </p:tgtEl>
                                        <p:attrNameLst>
                                          <p:attrName>style.visibility</p:attrName>
                                        </p:attrNameLst>
                                      </p:cBhvr>
                                      <p:to>
                                        <p:strVal val="visible"/>
                                      </p:to>
                                    </p:set>
                                    <p:animEffect transition="in" filter="circle(in)">
                                      <p:cBhvr>
                                        <p:cTn id="7" dur="2000"/>
                                        <p:tgtEl>
                                          <p:spTgt spid="410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7266" y="4709"/>
            <a:ext cx="2086137" cy="144659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8565" y="3880625"/>
            <a:ext cx="1356878" cy="715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220" y="4016288"/>
            <a:ext cx="850367" cy="52522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37113" y="3989229"/>
            <a:ext cx="1746290" cy="747613"/>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65381" y="4035526"/>
            <a:ext cx="1534554" cy="45258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29651" y="3880625"/>
            <a:ext cx="1231900" cy="9144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56364" y="4918173"/>
            <a:ext cx="2693577" cy="565099"/>
          </a:xfrm>
          <a:prstGeom prst="rect">
            <a:avLst/>
          </a:prstGeom>
        </p:spPr>
      </p:pic>
      <p:sp>
        <p:nvSpPr>
          <p:cNvPr id="12" name="TextBox 11"/>
          <p:cNvSpPr txBox="1"/>
          <p:nvPr/>
        </p:nvSpPr>
        <p:spPr>
          <a:xfrm>
            <a:off x="3311424" y="1451042"/>
            <a:ext cx="2632985" cy="553998"/>
          </a:xfrm>
          <a:prstGeom prst="rect">
            <a:avLst/>
          </a:prstGeom>
          <a:noFill/>
        </p:spPr>
        <p:txBody>
          <a:bodyPr wrap="square" rtlCol="0">
            <a:spAutoFit/>
          </a:bodyPr>
          <a:lstStyle/>
          <a:p>
            <a:r>
              <a:rPr lang="en-US" sz="1200" cap="small" dirty="0">
                <a:solidFill>
                  <a:schemeClr val="accent2">
                    <a:lumMod val="75000"/>
                  </a:schemeClr>
                </a:solidFill>
              </a:rPr>
              <a:t>2022-1-BG01-KA220-SCH-000085065</a:t>
            </a:r>
            <a:endParaRPr lang="en-GB" sz="1200" dirty="0">
              <a:solidFill>
                <a:schemeClr val="accent2">
                  <a:lumMod val="75000"/>
                </a:schemeClr>
              </a:solidFill>
            </a:endParaRPr>
          </a:p>
          <a:p>
            <a:r>
              <a:rPr lang="en-GB" dirty="0"/>
              <a:t> </a:t>
            </a:r>
          </a:p>
        </p:txBody>
      </p:sp>
      <p:sp>
        <p:nvSpPr>
          <p:cNvPr id="13" name="TextBox 12"/>
          <p:cNvSpPr txBox="1"/>
          <p:nvPr/>
        </p:nvSpPr>
        <p:spPr>
          <a:xfrm>
            <a:off x="2992582" y="2022455"/>
            <a:ext cx="4987636" cy="1477328"/>
          </a:xfrm>
          <a:prstGeom prst="rect">
            <a:avLst/>
          </a:prstGeom>
          <a:noFill/>
        </p:spPr>
        <p:txBody>
          <a:bodyPr wrap="square" rtlCol="0">
            <a:spAutoFit/>
          </a:bodyPr>
          <a:lstStyle/>
          <a:p>
            <a:r>
              <a:rPr lang="en-GB" dirty="0">
                <a:solidFill>
                  <a:schemeClr val="accent2">
                    <a:lumMod val="60000"/>
                    <a:lumOff val="40000"/>
                  </a:schemeClr>
                </a:solidFill>
              </a:rPr>
              <a:t>School subject: </a:t>
            </a:r>
            <a:r>
              <a:rPr lang="tr-TR" b="1" dirty="0" smtClean="0">
                <a:solidFill>
                  <a:srgbClr val="0070C0"/>
                </a:solidFill>
              </a:rPr>
              <a:t>Mathematic</a:t>
            </a:r>
            <a:r>
              <a:rPr lang="en-GB" b="1">
                <a:solidFill>
                  <a:srgbClr val="0070C0"/>
                </a:solidFill>
              </a:rPr>
              <a:t>s</a:t>
            </a:r>
            <a:endParaRPr lang="en-GB" b="1" dirty="0">
              <a:solidFill>
                <a:srgbClr val="0070C0"/>
              </a:solidFill>
            </a:endParaRPr>
          </a:p>
          <a:p>
            <a:r>
              <a:rPr lang="en-GB" dirty="0" err="1">
                <a:solidFill>
                  <a:schemeClr val="accent2">
                    <a:lumMod val="60000"/>
                    <a:lumOff val="40000"/>
                  </a:schemeClr>
                </a:solidFill>
              </a:rPr>
              <a:t>Students’Age</a:t>
            </a:r>
            <a:r>
              <a:rPr lang="en-GB" dirty="0">
                <a:solidFill>
                  <a:schemeClr val="accent2">
                    <a:lumMod val="60000"/>
                    <a:lumOff val="40000"/>
                  </a:schemeClr>
                </a:solidFill>
              </a:rPr>
              <a:t>:</a:t>
            </a:r>
            <a:r>
              <a:rPr lang="en-GB" dirty="0"/>
              <a:t> </a:t>
            </a:r>
            <a:r>
              <a:rPr lang="tr-TR" b="1" dirty="0">
                <a:solidFill>
                  <a:srgbClr val="0070C0"/>
                </a:solidFill>
              </a:rPr>
              <a:t>9</a:t>
            </a:r>
            <a:r>
              <a:rPr lang="en-GB" b="1" dirty="0">
                <a:solidFill>
                  <a:srgbClr val="0070C0"/>
                </a:solidFill>
              </a:rPr>
              <a:t> years</a:t>
            </a:r>
          </a:p>
          <a:p>
            <a:r>
              <a:rPr lang="en-GB" dirty="0">
                <a:solidFill>
                  <a:schemeClr val="accent2">
                    <a:lumMod val="60000"/>
                    <a:lumOff val="40000"/>
                  </a:schemeClr>
                </a:solidFill>
              </a:rPr>
              <a:t>Topic:</a:t>
            </a:r>
            <a:r>
              <a:rPr lang="en-GB" dirty="0">
                <a:solidFill>
                  <a:srgbClr val="0070C0"/>
                </a:solidFill>
              </a:rPr>
              <a:t> </a:t>
            </a:r>
            <a:r>
              <a:rPr lang="en-US" b="1" dirty="0">
                <a:solidFill>
                  <a:srgbClr val="0070C0"/>
                </a:solidFill>
              </a:rPr>
              <a:t>Whole, Half And Quarter Fraction Representations</a:t>
            </a:r>
            <a:endParaRPr lang="en-GB" b="1" dirty="0">
              <a:solidFill>
                <a:srgbClr val="0070C0"/>
              </a:solidFill>
            </a:endParaRPr>
          </a:p>
          <a:p>
            <a:r>
              <a:rPr lang="en-GB" b="1" dirty="0">
                <a:solidFill>
                  <a:schemeClr val="accent2">
                    <a:lumMod val="60000"/>
                    <a:lumOff val="40000"/>
                  </a:schemeClr>
                </a:solidFill>
              </a:rPr>
              <a:t>Credits:</a:t>
            </a:r>
            <a:r>
              <a:rPr lang="en-GB" b="1" dirty="0">
                <a:solidFill>
                  <a:srgbClr val="0070C0"/>
                </a:solidFill>
              </a:rPr>
              <a:t> Antalya Directorate Of Education</a:t>
            </a:r>
            <a:endParaRPr lang="en-GB" dirty="0"/>
          </a:p>
        </p:txBody>
      </p:sp>
      <p:sp>
        <p:nvSpPr>
          <p:cNvPr id="14" name="TextBox 13"/>
          <p:cNvSpPr txBox="1"/>
          <p:nvPr/>
        </p:nvSpPr>
        <p:spPr>
          <a:xfrm>
            <a:off x="2992582" y="5766168"/>
            <a:ext cx="4562763" cy="261610"/>
          </a:xfrm>
          <a:prstGeom prst="rect">
            <a:avLst/>
          </a:prstGeom>
          <a:noFill/>
        </p:spPr>
        <p:txBody>
          <a:bodyPr wrap="square" rtlCol="0">
            <a:spAutoFit/>
          </a:bodyPr>
          <a:lstStyle/>
          <a:p>
            <a:pPr algn="ctr"/>
            <a:r>
              <a:rPr lang="en-GB" sz="1100" dirty="0"/>
              <a:t>All media are within the EU intellectual property law.</a:t>
            </a:r>
          </a:p>
        </p:txBody>
      </p:sp>
      <p:sp>
        <p:nvSpPr>
          <p:cNvPr id="15" name="TextBox 14"/>
          <p:cNvSpPr txBox="1"/>
          <p:nvPr/>
        </p:nvSpPr>
        <p:spPr>
          <a:xfrm>
            <a:off x="434182" y="6304518"/>
            <a:ext cx="11179750" cy="430887"/>
          </a:xfrm>
          <a:prstGeom prst="rect">
            <a:avLst/>
          </a:prstGeom>
          <a:noFill/>
        </p:spPr>
        <p:txBody>
          <a:bodyPr wrap="square" rtlCol="0">
            <a:spAutoFit/>
          </a:bodyPr>
          <a:lstStyle/>
          <a:p>
            <a:pPr algn="ctr"/>
            <a:r>
              <a:rPr lang="en-GB" sz="1100" dirty="0"/>
              <a:t>The European Commission’s support for this publication does not constitute an endorsement of the contents, which reflect the views only of the authors, and the Commission cannot be held responsible for any use which may be made of the information contained herein.</a:t>
            </a:r>
          </a:p>
        </p:txBody>
      </p:sp>
    </p:spTree>
    <p:extLst>
      <p:ext uri="{BB962C8B-B14F-4D97-AF65-F5344CB8AC3E}">
        <p14:creationId xmlns:p14="http://schemas.microsoft.com/office/powerpoint/2010/main" val="39478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TotalTime>
  <Words>94</Words>
  <Application>Microsoft Office PowerPoint</Application>
  <PresentationFormat>Widescreen</PresentationFormat>
  <Paragraphs>12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Times New Roman</vt:lpstr>
      <vt:lpstr>Trebuchet MS</vt:lpstr>
      <vt:lpstr>Wingdings 3</vt:lpstr>
      <vt:lpstr>Yüzeyler</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Erkan Öztürk</dc:creator>
  <cp:lastModifiedBy>Elena</cp:lastModifiedBy>
  <cp:revision>3</cp:revision>
  <dcterms:created xsi:type="dcterms:W3CDTF">2023-08-01T10:36:28Z</dcterms:created>
  <dcterms:modified xsi:type="dcterms:W3CDTF">2023-08-01T12:12:50Z</dcterms:modified>
</cp:coreProperties>
</file>